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Robot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20" Type="http://schemas.openxmlformats.org/officeDocument/2006/relationships/slide" Target="slides/slide15.xml"/><Relationship Id="rId41" Type="http://schemas.openxmlformats.org/officeDocument/2006/relationships/font" Target="fonts/Robot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bold.fntdata"/><Relationship Id="rId16" Type="http://schemas.openxmlformats.org/officeDocument/2006/relationships/slide" Target="slides/slide11.xml"/><Relationship Id="rId38" Type="http://schemas.openxmlformats.org/officeDocument/2006/relationships/font" Target="fonts/Robo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2139b6781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12139b6781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139b6781b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2139b6781b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2139b6781b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2139b6781b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209fbb6f01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209fbb6f01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2139b6781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2139b6781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2139b6781b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2139b6781b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2139b6781b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2139b6781b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209fbb6f01_0_4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209fbb6f01_0_4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2139b6781b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2139b6781b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2139b6781b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2139b6781b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209fbb6f01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209fbb6f01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31cba8cd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231cba8cd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209fbb6f01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209fbb6f01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2139b6781b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2139b6781b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2139b6781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2139b6781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2139b6781b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2139b6781b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209fbb6f01_0_4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209fbb6f01_0_4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2139b6781b_4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2139b6781b_4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231cba8cd2_7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1231cba8cd2_7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231cba8cd2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231cba8cd2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2139b6781b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2139b6781b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209fbb717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209fbb717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22c4bb82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22c4bb82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22c4bb82f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22c4bb82f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231cba8cd2_7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231cba8cd2_7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209fbb717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209fbb717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09fbb717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09fbb717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31cba8cd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231cba8cd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231cba8cd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1231cba8cd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350343924aca5ab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350343924aca5ab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209fbb717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209fbb717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8.png"/><Relationship Id="rId5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Relationship Id="rId4" Type="http://schemas.openxmlformats.org/officeDocument/2006/relationships/image" Target="../media/image19.png"/><Relationship Id="rId5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26.png"/><Relationship Id="rId5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Relationship Id="rId5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Relationship Id="rId4" Type="http://schemas.openxmlformats.org/officeDocument/2006/relationships/image" Target="../media/image27.png"/><Relationship Id="rId5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37.png"/><Relationship Id="rId5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Relationship Id="rId4" Type="http://schemas.openxmlformats.org/officeDocument/2006/relationships/image" Target="../media/image32.png"/><Relationship Id="rId5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png"/><Relationship Id="rId4" Type="http://schemas.openxmlformats.org/officeDocument/2006/relationships/image" Target="../media/image46.png"/><Relationship Id="rId5" Type="http://schemas.openxmlformats.org/officeDocument/2006/relationships/image" Target="../media/image4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9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7.png"/><Relationship Id="rId4" Type="http://schemas.openxmlformats.org/officeDocument/2006/relationships/image" Target="../media/image44.png"/><Relationship Id="rId5" Type="http://schemas.openxmlformats.org/officeDocument/2006/relationships/image" Target="../media/image5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Relationship Id="rId5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4.png"/><Relationship Id="rId4" Type="http://schemas.openxmlformats.org/officeDocument/2006/relationships/image" Target="../media/image58.png"/><Relationship Id="rId5" Type="http://schemas.openxmlformats.org/officeDocument/2006/relationships/image" Target="../media/image5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7.png"/><Relationship Id="rId4" Type="http://schemas.openxmlformats.org/officeDocument/2006/relationships/image" Target="../media/image55.png"/><Relationship Id="rId5" Type="http://schemas.openxmlformats.org/officeDocument/2006/relationships/image" Target="../media/image5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9.png"/><Relationship Id="rId4" Type="http://schemas.openxmlformats.org/officeDocument/2006/relationships/image" Target="../media/image62.png"/><Relationship Id="rId5" Type="http://schemas.openxmlformats.org/officeDocument/2006/relationships/image" Target="../media/image6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1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1.png"/><Relationship Id="rId4" Type="http://schemas.openxmlformats.org/officeDocument/2006/relationships/image" Target="../media/image70.png"/><Relationship Id="rId5" Type="http://schemas.openxmlformats.org/officeDocument/2006/relationships/image" Target="../media/image6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2.png"/><Relationship Id="rId4" Type="http://schemas.openxmlformats.org/officeDocument/2006/relationships/image" Target="../media/image66.png"/><Relationship Id="rId5" Type="http://schemas.openxmlformats.org/officeDocument/2006/relationships/image" Target="../media/image6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7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problema de la mochila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Algoritmos </a:t>
            </a:r>
            <a:r>
              <a:rPr lang="es"/>
              <a:t>genéticos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/>
        </p:nvSpPr>
        <p:spPr>
          <a:xfrm>
            <a:off x="382875" y="300825"/>
            <a:ext cx="6290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Método selección: Elite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Población: 100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Probabilidad mutación: 0.005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22"/>
          <p:cNvSpPr txBox="1"/>
          <p:nvPr/>
        </p:nvSpPr>
        <p:spPr>
          <a:xfrm>
            <a:off x="908275" y="1924175"/>
            <a:ext cx="144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Uniforme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3865025" y="187407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Simple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22"/>
          <p:cNvSpPr txBox="1"/>
          <p:nvPr/>
        </p:nvSpPr>
        <p:spPr>
          <a:xfrm>
            <a:off x="6673575" y="1874075"/>
            <a:ext cx="227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múltiple: 4 puntos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0" name="Google Shape;13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212" y="2274275"/>
            <a:ext cx="3052800" cy="25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5588" y="2274275"/>
            <a:ext cx="3052800" cy="25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8389" y="2274275"/>
            <a:ext cx="3052800" cy="25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 txBox="1"/>
          <p:nvPr/>
        </p:nvSpPr>
        <p:spPr>
          <a:xfrm>
            <a:off x="6876550" y="1262950"/>
            <a:ext cx="227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Primeras generaciones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/>
        </p:nvSpPr>
        <p:spPr>
          <a:xfrm>
            <a:off x="382875" y="300825"/>
            <a:ext cx="6290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Método selección: Elite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Población: </a:t>
            </a: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Probabilidad mutación: 0.005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23"/>
          <p:cNvSpPr txBox="1"/>
          <p:nvPr/>
        </p:nvSpPr>
        <p:spPr>
          <a:xfrm>
            <a:off x="908275" y="1924175"/>
            <a:ext cx="144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Uniforme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23"/>
          <p:cNvSpPr txBox="1"/>
          <p:nvPr/>
        </p:nvSpPr>
        <p:spPr>
          <a:xfrm>
            <a:off x="3865025" y="187407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Simple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23"/>
          <p:cNvSpPr txBox="1"/>
          <p:nvPr/>
        </p:nvSpPr>
        <p:spPr>
          <a:xfrm>
            <a:off x="6673575" y="1874075"/>
            <a:ext cx="227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múltiple: 4 puntos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7213" y="2412275"/>
            <a:ext cx="3052800" cy="25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2412263"/>
            <a:ext cx="3052800" cy="25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1188" y="2412275"/>
            <a:ext cx="3052800" cy="25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3"/>
          <p:cNvSpPr txBox="1"/>
          <p:nvPr/>
        </p:nvSpPr>
        <p:spPr>
          <a:xfrm>
            <a:off x="7303625" y="1262950"/>
            <a:ext cx="184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Cambio población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/>
        </p:nvSpPr>
        <p:spPr>
          <a:xfrm>
            <a:off x="382875" y="300825"/>
            <a:ext cx="6290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Método selección: Elite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Población: 100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Probabilidad mutación: </a:t>
            </a: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0.5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4"/>
          <p:cNvSpPr txBox="1"/>
          <p:nvPr/>
        </p:nvSpPr>
        <p:spPr>
          <a:xfrm>
            <a:off x="908275" y="1924175"/>
            <a:ext cx="144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Uniforme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4"/>
          <p:cNvSpPr txBox="1"/>
          <p:nvPr/>
        </p:nvSpPr>
        <p:spPr>
          <a:xfrm>
            <a:off x="3865025" y="187407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Simple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24"/>
          <p:cNvSpPr txBox="1"/>
          <p:nvPr/>
        </p:nvSpPr>
        <p:spPr>
          <a:xfrm>
            <a:off x="6673575" y="1874075"/>
            <a:ext cx="227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múltiple: 4 puntos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4" name="Google Shape;154;p24"/>
          <p:cNvPicPr preferRelativeResize="0"/>
          <p:nvPr/>
        </p:nvPicPr>
        <p:blipFill rotWithShape="1">
          <a:blip r:embed="rId3">
            <a:alphaModFix/>
          </a:blip>
          <a:srcRect b="0" l="2162" r="2152" t="0"/>
          <a:stretch/>
        </p:blipFill>
        <p:spPr>
          <a:xfrm>
            <a:off x="3017213" y="2412275"/>
            <a:ext cx="3052800" cy="25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4"/>
          <p:cNvSpPr txBox="1"/>
          <p:nvPr/>
        </p:nvSpPr>
        <p:spPr>
          <a:xfrm>
            <a:off x="7331775" y="1262950"/>
            <a:ext cx="181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Cambio mutación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0013" y="2412275"/>
            <a:ext cx="3052800" cy="25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412275"/>
            <a:ext cx="3052800" cy="25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/>
        </p:nvSpPr>
        <p:spPr>
          <a:xfrm>
            <a:off x="382875" y="300825"/>
            <a:ext cx="6290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Método selección: Ruleta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Población: 100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Probabilidad mutación: 0.005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5"/>
          <p:cNvSpPr txBox="1"/>
          <p:nvPr/>
        </p:nvSpPr>
        <p:spPr>
          <a:xfrm>
            <a:off x="908275" y="1924175"/>
            <a:ext cx="144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Uniforme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25"/>
          <p:cNvSpPr txBox="1"/>
          <p:nvPr/>
        </p:nvSpPr>
        <p:spPr>
          <a:xfrm>
            <a:off x="3865025" y="187407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Simple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25"/>
          <p:cNvSpPr txBox="1"/>
          <p:nvPr/>
        </p:nvSpPr>
        <p:spPr>
          <a:xfrm>
            <a:off x="6673575" y="1874075"/>
            <a:ext cx="227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múltiple: 4 puntos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24375"/>
            <a:ext cx="3052800" cy="25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2788" y="2324375"/>
            <a:ext cx="3052800" cy="25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1188" y="2324375"/>
            <a:ext cx="3052800" cy="25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/>
        </p:nvSpPr>
        <p:spPr>
          <a:xfrm>
            <a:off x="382875" y="300825"/>
            <a:ext cx="6290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Método selección: Ruleta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Población: 100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Probabilidad mutación: 0.005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6"/>
          <p:cNvSpPr txBox="1"/>
          <p:nvPr/>
        </p:nvSpPr>
        <p:spPr>
          <a:xfrm>
            <a:off x="908275" y="1924175"/>
            <a:ext cx="144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Uniforme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26"/>
          <p:cNvSpPr txBox="1"/>
          <p:nvPr/>
        </p:nvSpPr>
        <p:spPr>
          <a:xfrm>
            <a:off x="3865025" y="187407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Simple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26"/>
          <p:cNvSpPr txBox="1"/>
          <p:nvPr/>
        </p:nvSpPr>
        <p:spPr>
          <a:xfrm>
            <a:off x="6673575" y="1874075"/>
            <a:ext cx="227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múltiple: 4 puntos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7" name="Google Shape;177;p26"/>
          <p:cNvPicPr preferRelativeResize="0"/>
          <p:nvPr/>
        </p:nvPicPr>
        <p:blipFill rotWithShape="1">
          <a:blip r:embed="rId3">
            <a:alphaModFix/>
          </a:blip>
          <a:srcRect b="0" l="2162" r="2152" t="0"/>
          <a:stretch/>
        </p:blipFill>
        <p:spPr>
          <a:xfrm>
            <a:off x="0" y="2324375"/>
            <a:ext cx="3052800" cy="25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6"/>
          <p:cNvPicPr preferRelativeResize="0"/>
          <p:nvPr/>
        </p:nvPicPr>
        <p:blipFill rotWithShape="1">
          <a:blip r:embed="rId4">
            <a:alphaModFix/>
          </a:blip>
          <a:srcRect b="0" l="2162" r="2152" t="0"/>
          <a:stretch/>
        </p:blipFill>
        <p:spPr>
          <a:xfrm>
            <a:off x="3052788" y="2324375"/>
            <a:ext cx="3052800" cy="25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6"/>
          <p:cNvSpPr txBox="1"/>
          <p:nvPr/>
        </p:nvSpPr>
        <p:spPr>
          <a:xfrm>
            <a:off x="6876550" y="1262950"/>
            <a:ext cx="227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Primeras generaciones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5588" y="2324375"/>
            <a:ext cx="3052800" cy="25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7"/>
          <p:cNvSpPr txBox="1"/>
          <p:nvPr/>
        </p:nvSpPr>
        <p:spPr>
          <a:xfrm>
            <a:off x="382875" y="300825"/>
            <a:ext cx="6290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Método selección: Ruleta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Población: </a:t>
            </a: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Probabilidad mutación: 0.005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7"/>
          <p:cNvSpPr txBox="1"/>
          <p:nvPr/>
        </p:nvSpPr>
        <p:spPr>
          <a:xfrm>
            <a:off x="908275" y="1924175"/>
            <a:ext cx="144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Uniforme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7" name="Google Shape;187;p27"/>
          <p:cNvSpPr txBox="1"/>
          <p:nvPr/>
        </p:nvSpPr>
        <p:spPr>
          <a:xfrm>
            <a:off x="3865025" y="187407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Simple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7"/>
          <p:cNvSpPr txBox="1"/>
          <p:nvPr/>
        </p:nvSpPr>
        <p:spPr>
          <a:xfrm>
            <a:off x="6673575" y="1874075"/>
            <a:ext cx="227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múltiple: 4 puntos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9" name="Google Shape;189;p27"/>
          <p:cNvPicPr preferRelativeResize="0"/>
          <p:nvPr/>
        </p:nvPicPr>
        <p:blipFill rotWithShape="1">
          <a:blip r:embed="rId3">
            <a:alphaModFix/>
          </a:blip>
          <a:srcRect b="0" l="2162" r="2152" t="0"/>
          <a:stretch/>
        </p:blipFill>
        <p:spPr>
          <a:xfrm>
            <a:off x="0" y="2324375"/>
            <a:ext cx="3052800" cy="25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7"/>
          <p:cNvPicPr preferRelativeResize="0"/>
          <p:nvPr/>
        </p:nvPicPr>
        <p:blipFill rotWithShape="1">
          <a:blip r:embed="rId4">
            <a:alphaModFix/>
          </a:blip>
          <a:srcRect b="0" l="2162" r="2152" t="0"/>
          <a:stretch/>
        </p:blipFill>
        <p:spPr>
          <a:xfrm>
            <a:off x="3052788" y="2324375"/>
            <a:ext cx="3052800" cy="25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7"/>
          <p:cNvPicPr preferRelativeResize="0"/>
          <p:nvPr/>
        </p:nvPicPr>
        <p:blipFill rotWithShape="1">
          <a:blip r:embed="rId5">
            <a:alphaModFix/>
          </a:blip>
          <a:srcRect b="0" l="2162" r="2152" t="0"/>
          <a:stretch/>
        </p:blipFill>
        <p:spPr>
          <a:xfrm>
            <a:off x="6091188" y="2324375"/>
            <a:ext cx="3052800" cy="25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7"/>
          <p:cNvSpPr txBox="1"/>
          <p:nvPr/>
        </p:nvSpPr>
        <p:spPr>
          <a:xfrm>
            <a:off x="7303625" y="1262950"/>
            <a:ext cx="184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Cambio población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/>
        </p:nvSpPr>
        <p:spPr>
          <a:xfrm>
            <a:off x="382875" y="300825"/>
            <a:ext cx="6290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Método selección: Ruleta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Población: 100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Probabilidad mutación:</a:t>
            </a: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0.5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p28"/>
          <p:cNvSpPr txBox="1"/>
          <p:nvPr/>
        </p:nvSpPr>
        <p:spPr>
          <a:xfrm>
            <a:off x="908275" y="1924175"/>
            <a:ext cx="144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Uniforme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9" name="Google Shape;199;p28"/>
          <p:cNvSpPr txBox="1"/>
          <p:nvPr/>
        </p:nvSpPr>
        <p:spPr>
          <a:xfrm>
            <a:off x="3865025" y="187407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Simple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28"/>
          <p:cNvSpPr txBox="1"/>
          <p:nvPr/>
        </p:nvSpPr>
        <p:spPr>
          <a:xfrm>
            <a:off x="6673575" y="1874075"/>
            <a:ext cx="227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múltiple: 4 puntos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1" name="Google Shape;201;p28"/>
          <p:cNvPicPr preferRelativeResize="0"/>
          <p:nvPr/>
        </p:nvPicPr>
        <p:blipFill rotWithShape="1">
          <a:blip r:embed="rId3">
            <a:alphaModFix/>
          </a:blip>
          <a:srcRect b="0" l="2162" r="2152" t="0"/>
          <a:stretch/>
        </p:blipFill>
        <p:spPr>
          <a:xfrm>
            <a:off x="0" y="2324375"/>
            <a:ext cx="3052800" cy="25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8"/>
          <p:cNvPicPr preferRelativeResize="0"/>
          <p:nvPr/>
        </p:nvPicPr>
        <p:blipFill rotWithShape="1">
          <a:blip r:embed="rId4">
            <a:alphaModFix/>
          </a:blip>
          <a:srcRect b="0" l="2162" r="2152" t="0"/>
          <a:stretch/>
        </p:blipFill>
        <p:spPr>
          <a:xfrm>
            <a:off x="3052788" y="2324375"/>
            <a:ext cx="3052800" cy="25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8"/>
          <p:cNvPicPr preferRelativeResize="0"/>
          <p:nvPr/>
        </p:nvPicPr>
        <p:blipFill rotWithShape="1">
          <a:blip r:embed="rId5">
            <a:alphaModFix/>
          </a:blip>
          <a:srcRect b="0" l="2162" r="2152" t="0"/>
          <a:stretch/>
        </p:blipFill>
        <p:spPr>
          <a:xfrm>
            <a:off x="6091188" y="2324375"/>
            <a:ext cx="3052800" cy="25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8"/>
          <p:cNvSpPr txBox="1"/>
          <p:nvPr/>
        </p:nvSpPr>
        <p:spPr>
          <a:xfrm>
            <a:off x="7331775" y="1262950"/>
            <a:ext cx="181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Cambio mutación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/>
          <p:nvPr/>
        </p:nvSpPr>
        <p:spPr>
          <a:xfrm>
            <a:off x="261700" y="235300"/>
            <a:ext cx="45060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Método selección: Competitiva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Población: 100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Probabilidad mutación: 0.005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29"/>
          <p:cNvSpPr txBox="1"/>
          <p:nvPr/>
        </p:nvSpPr>
        <p:spPr>
          <a:xfrm>
            <a:off x="908275" y="1924175"/>
            <a:ext cx="144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Uniforme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29"/>
          <p:cNvSpPr txBox="1"/>
          <p:nvPr/>
        </p:nvSpPr>
        <p:spPr>
          <a:xfrm>
            <a:off x="3865025" y="187407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Simple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29"/>
          <p:cNvSpPr txBox="1"/>
          <p:nvPr/>
        </p:nvSpPr>
        <p:spPr>
          <a:xfrm>
            <a:off x="6673575" y="1874075"/>
            <a:ext cx="227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múltiple: 4 puntos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Google Shape;213;p29"/>
          <p:cNvSpPr txBox="1"/>
          <p:nvPr/>
        </p:nvSpPr>
        <p:spPr>
          <a:xfrm>
            <a:off x="5177650" y="426550"/>
            <a:ext cx="3709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Parámetros:</a:t>
            </a:r>
            <a:endParaRPr sz="11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●"/>
            </a:pPr>
            <a:r>
              <a:rPr lang="e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Umbral: 0.7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4" name="Google Shape;21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24375"/>
            <a:ext cx="3052800" cy="25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5588" y="2324375"/>
            <a:ext cx="3052800" cy="25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8388" y="2324375"/>
            <a:ext cx="3052800" cy="25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0"/>
          <p:cNvSpPr txBox="1"/>
          <p:nvPr/>
        </p:nvSpPr>
        <p:spPr>
          <a:xfrm>
            <a:off x="261700" y="235300"/>
            <a:ext cx="45060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Método selección: Competitiva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Población: 100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Probabilidad mutación: 0.005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2" name="Google Shape;222;p30"/>
          <p:cNvSpPr txBox="1"/>
          <p:nvPr/>
        </p:nvSpPr>
        <p:spPr>
          <a:xfrm>
            <a:off x="908275" y="1924175"/>
            <a:ext cx="144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Uniforme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30"/>
          <p:cNvSpPr txBox="1"/>
          <p:nvPr/>
        </p:nvSpPr>
        <p:spPr>
          <a:xfrm>
            <a:off x="3865025" y="187407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Simple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30"/>
          <p:cNvSpPr txBox="1"/>
          <p:nvPr/>
        </p:nvSpPr>
        <p:spPr>
          <a:xfrm>
            <a:off x="6673575" y="1874075"/>
            <a:ext cx="227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múltiple: 4 puntos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30"/>
          <p:cNvSpPr txBox="1"/>
          <p:nvPr/>
        </p:nvSpPr>
        <p:spPr>
          <a:xfrm>
            <a:off x="5177650" y="426550"/>
            <a:ext cx="3709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Parámetros:</a:t>
            </a:r>
            <a:endParaRPr sz="11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●"/>
            </a:pPr>
            <a:r>
              <a:rPr lang="e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Umbral: 0.7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6" name="Google Shape;226;p30"/>
          <p:cNvPicPr preferRelativeResize="0"/>
          <p:nvPr/>
        </p:nvPicPr>
        <p:blipFill rotWithShape="1">
          <a:blip r:embed="rId3">
            <a:alphaModFix/>
          </a:blip>
          <a:srcRect b="0" l="2162" r="2152" t="0"/>
          <a:stretch/>
        </p:blipFill>
        <p:spPr>
          <a:xfrm>
            <a:off x="0" y="2324375"/>
            <a:ext cx="3052800" cy="25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0"/>
          <p:cNvPicPr preferRelativeResize="0"/>
          <p:nvPr/>
        </p:nvPicPr>
        <p:blipFill rotWithShape="1">
          <a:blip r:embed="rId4">
            <a:alphaModFix/>
          </a:blip>
          <a:srcRect b="0" l="2162" r="2152" t="0"/>
          <a:stretch/>
        </p:blipFill>
        <p:spPr>
          <a:xfrm>
            <a:off x="3045588" y="2324375"/>
            <a:ext cx="3052800" cy="25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0"/>
          <p:cNvPicPr preferRelativeResize="0"/>
          <p:nvPr/>
        </p:nvPicPr>
        <p:blipFill rotWithShape="1">
          <a:blip r:embed="rId5">
            <a:alphaModFix/>
          </a:blip>
          <a:srcRect b="0" l="2162" r="2152" t="0"/>
          <a:stretch/>
        </p:blipFill>
        <p:spPr>
          <a:xfrm>
            <a:off x="6098388" y="2324375"/>
            <a:ext cx="3052800" cy="25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0"/>
          <p:cNvSpPr txBox="1"/>
          <p:nvPr/>
        </p:nvSpPr>
        <p:spPr>
          <a:xfrm>
            <a:off x="6876550" y="1262950"/>
            <a:ext cx="227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Primeras generaciones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/>
          <p:nvPr/>
        </p:nvSpPr>
        <p:spPr>
          <a:xfrm>
            <a:off x="261700" y="235300"/>
            <a:ext cx="4506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Método selección: Competitiva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Población: </a:t>
            </a: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Probabilidad mutación: 0.005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31"/>
          <p:cNvSpPr txBox="1"/>
          <p:nvPr/>
        </p:nvSpPr>
        <p:spPr>
          <a:xfrm>
            <a:off x="908275" y="1924175"/>
            <a:ext cx="144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Uniforme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31"/>
          <p:cNvSpPr txBox="1"/>
          <p:nvPr/>
        </p:nvSpPr>
        <p:spPr>
          <a:xfrm>
            <a:off x="3865025" y="187407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Simple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7" name="Google Shape;237;p31"/>
          <p:cNvSpPr txBox="1"/>
          <p:nvPr/>
        </p:nvSpPr>
        <p:spPr>
          <a:xfrm>
            <a:off x="6673575" y="1874075"/>
            <a:ext cx="227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múltiple: 4 puntos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31"/>
          <p:cNvSpPr txBox="1"/>
          <p:nvPr/>
        </p:nvSpPr>
        <p:spPr>
          <a:xfrm>
            <a:off x="5177650" y="426550"/>
            <a:ext cx="3709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Parámetros:</a:t>
            </a:r>
            <a:endParaRPr sz="11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●"/>
            </a:pPr>
            <a:r>
              <a:rPr lang="e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Umbral: 0.7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9" name="Google Shape;239;p31"/>
          <p:cNvPicPr preferRelativeResize="0"/>
          <p:nvPr/>
        </p:nvPicPr>
        <p:blipFill rotWithShape="1">
          <a:blip r:embed="rId3">
            <a:alphaModFix/>
          </a:blip>
          <a:srcRect b="0" l="2162" r="2152" t="0"/>
          <a:stretch/>
        </p:blipFill>
        <p:spPr>
          <a:xfrm>
            <a:off x="0" y="2324375"/>
            <a:ext cx="3052800" cy="25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1"/>
          <p:cNvPicPr preferRelativeResize="0"/>
          <p:nvPr/>
        </p:nvPicPr>
        <p:blipFill rotWithShape="1">
          <a:blip r:embed="rId4">
            <a:alphaModFix/>
          </a:blip>
          <a:srcRect b="0" l="2162" r="2152" t="0"/>
          <a:stretch/>
        </p:blipFill>
        <p:spPr>
          <a:xfrm>
            <a:off x="3045588" y="2324375"/>
            <a:ext cx="3052800" cy="25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1"/>
          <p:cNvPicPr preferRelativeResize="0"/>
          <p:nvPr/>
        </p:nvPicPr>
        <p:blipFill rotWithShape="1">
          <a:blip r:embed="rId5">
            <a:alphaModFix/>
          </a:blip>
          <a:srcRect b="0" l="2162" r="2152" t="0"/>
          <a:stretch/>
        </p:blipFill>
        <p:spPr>
          <a:xfrm>
            <a:off x="6098388" y="2324375"/>
            <a:ext cx="3052800" cy="25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1"/>
          <p:cNvSpPr txBox="1"/>
          <p:nvPr/>
        </p:nvSpPr>
        <p:spPr>
          <a:xfrm>
            <a:off x="7303625" y="1262950"/>
            <a:ext cx="184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Cambio población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Problema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1069200" y="1740450"/>
            <a:ext cx="7005600" cy="16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Tenemos una cantidad dada de elementos pero no todos pueden entrar en la mochila, la idea es guardar en ella los elementos que tengan </a:t>
            </a:r>
            <a:r>
              <a:rPr lang="es"/>
              <a:t>más</a:t>
            </a:r>
            <a:r>
              <a:rPr lang="es"/>
              <a:t> beneficio pero que la suma del peso de estos no sea mayor a cierto </a:t>
            </a:r>
            <a:r>
              <a:rPr lang="es"/>
              <a:t>número</a:t>
            </a:r>
            <a:r>
              <a:rPr lang="es"/>
              <a:t>. </a:t>
            </a:r>
            <a:endParaRPr/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9750" y="2790425"/>
            <a:ext cx="2494551" cy="2161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2"/>
          <p:cNvSpPr txBox="1"/>
          <p:nvPr/>
        </p:nvSpPr>
        <p:spPr>
          <a:xfrm>
            <a:off x="261700" y="235300"/>
            <a:ext cx="4506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Método selección: Competitiva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Población: 100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Probabilidad mutación: </a:t>
            </a:r>
            <a:r>
              <a:rPr b="1"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0.5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32"/>
          <p:cNvSpPr txBox="1"/>
          <p:nvPr/>
        </p:nvSpPr>
        <p:spPr>
          <a:xfrm>
            <a:off x="908275" y="1924175"/>
            <a:ext cx="144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Uniforme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32"/>
          <p:cNvSpPr txBox="1"/>
          <p:nvPr/>
        </p:nvSpPr>
        <p:spPr>
          <a:xfrm>
            <a:off x="3865025" y="187407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Simple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32"/>
          <p:cNvSpPr txBox="1"/>
          <p:nvPr/>
        </p:nvSpPr>
        <p:spPr>
          <a:xfrm>
            <a:off x="6673575" y="1874075"/>
            <a:ext cx="227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múltiple: 4 puntos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32"/>
          <p:cNvSpPr txBox="1"/>
          <p:nvPr/>
        </p:nvSpPr>
        <p:spPr>
          <a:xfrm>
            <a:off x="5177650" y="426550"/>
            <a:ext cx="3709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Parámetros:</a:t>
            </a:r>
            <a:endParaRPr sz="11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●"/>
            </a:pPr>
            <a:r>
              <a:rPr lang="e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Umbral: 0.7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2" name="Google Shape;252;p32"/>
          <p:cNvPicPr preferRelativeResize="0"/>
          <p:nvPr/>
        </p:nvPicPr>
        <p:blipFill rotWithShape="1">
          <a:blip r:embed="rId3">
            <a:alphaModFix/>
          </a:blip>
          <a:srcRect b="0" l="2162" r="2152" t="0"/>
          <a:stretch/>
        </p:blipFill>
        <p:spPr>
          <a:xfrm>
            <a:off x="0" y="2400575"/>
            <a:ext cx="3052800" cy="25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2"/>
          <p:cNvPicPr preferRelativeResize="0"/>
          <p:nvPr/>
        </p:nvPicPr>
        <p:blipFill rotWithShape="1">
          <a:blip r:embed="rId4">
            <a:alphaModFix/>
          </a:blip>
          <a:srcRect b="0" l="2162" r="2152" t="0"/>
          <a:stretch/>
        </p:blipFill>
        <p:spPr>
          <a:xfrm>
            <a:off x="3045588" y="2324375"/>
            <a:ext cx="3052800" cy="25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2"/>
          <p:cNvPicPr preferRelativeResize="0"/>
          <p:nvPr/>
        </p:nvPicPr>
        <p:blipFill rotWithShape="1">
          <a:blip r:embed="rId5">
            <a:alphaModFix/>
          </a:blip>
          <a:srcRect b="0" l="2162" r="2152" t="0"/>
          <a:stretch/>
        </p:blipFill>
        <p:spPr>
          <a:xfrm>
            <a:off x="6098388" y="2324375"/>
            <a:ext cx="3052800" cy="25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2"/>
          <p:cNvSpPr txBox="1"/>
          <p:nvPr/>
        </p:nvSpPr>
        <p:spPr>
          <a:xfrm>
            <a:off x="7303625" y="1262950"/>
            <a:ext cx="184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Cambio mutación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3"/>
          <p:cNvSpPr txBox="1"/>
          <p:nvPr/>
        </p:nvSpPr>
        <p:spPr>
          <a:xfrm>
            <a:off x="261650" y="334700"/>
            <a:ext cx="3461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Método selección: Boltzmann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Población: 100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Probabilidad mutación: 0.005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33"/>
          <p:cNvSpPr txBox="1"/>
          <p:nvPr/>
        </p:nvSpPr>
        <p:spPr>
          <a:xfrm>
            <a:off x="908275" y="1924175"/>
            <a:ext cx="144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Uniforme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33"/>
          <p:cNvSpPr txBox="1"/>
          <p:nvPr/>
        </p:nvSpPr>
        <p:spPr>
          <a:xfrm>
            <a:off x="3865025" y="187407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Simple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3" name="Google Shape;263;p33"/>
          <p:cNvSpPr txBox="1"/>
          <p:nvPr/>
        </p:nvSpPr>
        <p:spPr>
          <a:xfrm>
            <a:off x="6673575" y="1874075"/>
            <a:ext cx="227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múltiple: 4 puntos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33"/>
          <p:cNvSpPr txBox="1"/>
          <p:nvPr/>
        </p:nvSpPr>
        <p:spPr>
          <a:xfrm>
            <a:off x="4301500" y="235300"/>
            <a:ext cx="45852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Parámetros</a:t>
            </a:r>
            <a:r>
              <a:rPr lang="e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●"/>
            </a:pPr>
            <a:r>
              <a:rPr lang="e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Temp Inicial: 40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●"/>
            </a:pPr>
            <a:r>
              <a:rPr lang="e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Temp Final: 5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●"/>
            </a:pPr>
            <a:r>
              <a:rPr lang="e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Constante: 0.3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5" name="Google Shape;2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24375"/>
            <a:ext cx="3052800" cy="25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7213" y="2324375"/>
            <a:ext cx="3052800" cy="25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0013" y="2324375"/>
            <a:ext cx="3052800" cy="25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4"/>
          <p:cNvSpPr txBox="1"/>
          <p:nvPr/>
        </p:nvSpPr>
        <p:spPr>
          <a:xfrm>
            <a:off x="261650" y="334700"/>
            <a:ext cx="3461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Método selección: Boltzmann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Población: 100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Probabilidad mutación: 0.005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34"/>
          <p:cNvSpPr txBox="1"/>
          <p:nvPr/>
        </p:nvSpPr>
        <p:spPr>
          <a:xfrm>
            <a:off x="908275" y="1924175"/>
            <a:ext cx="144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Uniforme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34"/>
          <p:cNvSpPr txBox="1"/>
          <p:nvPr/>
        </p:nvSpPr>
        <p:spPr>
          <a:xfrm>
            <a:off x="3865025" y="187407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Simple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34"/>
          <p:cNvSpPr txBox="1"/>
          <p:nvPr/>
        </p:nvSpPr>
        <p:spPr>
          <a:xfrm>
            <a:off x="6673575" y="1874075"/>
            <a:ext cx="227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múltiple: 4 puntos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34"/>
          <p:cNvSpPr txBox="1"/>
          <p:nvPr/>
        </p:nvSpPr>
        <p:spPr>
          <a:xfrm>
            <a:off x="4301500" y="235300"/>
            <a:ext cx="45852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Parámetros: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●"/>
            </a:pPr>
            <a:r>
              <a:rPr lang="e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Temp Inicial: 40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●"/>
            </a:pPr>
            <a:r>
              <a:rPr lang="e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Temp Final: 5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●"/>
            </a:pPr>
            <a:r>
              <a:rPr lang="e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Constante: 0.3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7" name="Google Shape;277;p34"/>
          <p:cNvPicPr preferRelativeResize="0"/>
          <p:nvPr/>
        </p:nvPicPr>
        <p:blipFill rotWithShape="1">
          <a:blip r:embed="rId3">
            <a:alphaModFix/>
          </a:blip>
          <a:srcRect b="0" l="2162" r="2152" t="0"/>
          <a:stretch/>
        </p:blipFill>
        <p:spPr>
          <a:xfrm>
            <a:off x="0" y="2324375"/>
            <a:ext cx="3052800" cy="25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4"/>
          <p:cNvPicPr preferRelativeResize="0"/>
          <p:nvPr/>
        </p:nvPicPr>
        <p:blipFill rotWithShape="1">
          <a:blip r:embed="rId4">
            <a:alphaModFix/>
          </a:blip>
          <a:srcRect b="0" l="2162" r="2152" t="0"/>
          <a:stretch/>
        </p:blipFill>
        <p:spPr>
          <a:xfrm>
            <a:off x="3017213" y="2324375"/>
            <a:ext cx="3052800" cy="25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4"/>
          <p:cNvPicPr preferRelativeResize="0"/>
          <p:nvPr/>
        </p:nvPicPr>
        <p:blipFill rotWithShape="1">
          <a:blip r:embed="rId5">
            <a:alphaModFix/>
          </a:blip>
          <a:srcRect b="0" l="2162" r="2152" t="0"/>
          <a:stretch/>
        </p:blipFill>
        <p:spPr>
          <a:xfrm>
            <a:off x="6070013" y="2324375"/>
            <a:ext cx="3052800" cy="25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4"/>
          <p:cNvSpPr txBox="1"/>
          <p:nvPr/>
        </p:nvSpPr>
        <p:spPr>
          <a:xfrm>
            <a:off x="6876550" y="1262950"/>
            <a:ext cx="227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Primeras generaciones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5"/>
          <p:cNvSpPr txBox="1"/>
          <p:nvPr/>
        </p:nvSpPr>
        <p:spPr>
          <a:xfrm>
            <a:off x="261650" y="334700"/>
            <a:ext cx="3461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Método selección: Boltzmann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Población: </a:t>
            </a: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Probabilidad mutación: 0.005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35"/>
          <p:cNvSpPr txBox="1"/>
          <p:nvPr/>
        </p:nvSpPr>
        <p:spPr>
          <a:xfrm>
            <a:off x="908275" y="1924175"/>
            <a:ext cx="144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Uniforme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35"/>
          <p:cNvSpPr txBox="1"/>
          <p:nvPr/>
        </p:nvSpPr>
        <p:spPr>
          <a:xfrm>
            <a:off x="3865025" y="187407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Simple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35"/>
          <p:cNvSpPr txBox="1"/>
          <p:nvPr/>
        </p:nvSpPr>
        <p:spPr>
          <a:xfrm>
            <a:off x="6673575" y="1874075"/>
            <a:ext cx="227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múltiple: 4 puntos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35"/>
          <p:cNvSpPr txBox="1"/>
          <p:nvPr/>
        </p:nvSpPr>
        <p:spPr>
          <a:xfrm>
            <a:off x="4301500" y="235300"/>
            <a:ext cx="45852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Parámetros: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●"/>
            </a:pPr>
            <a:r>
              <a:rPr lang="e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Temp Inicial: 40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●"/>
            </a:pPr>
            <a:r>
              <a:rPr lang="e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Temp Final: 5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●"/>
            </a:pPr>
            <a:r>
              <a:rPr lang="e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Constante: 0.3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0" name="Google Shape;290;p35"/>
          <p:cNvPicPr preferRelativeResize="0"/>
          <p:nvPr/>
        </p:nvPicPr>
        <p:blipFill rotWithShape="1">
          <a:blip r:embed="rId3">
            <a:alphaModFix/>
          </a:blip>
          <a:srcRect b="0" l="2162" r="2152" t="0"/>
          <a:stretch/>
        </p:blipFill>
        <p:spPr>
          <a:xfrm>
            <a:off x="0" y="2324375"/>
            <a:ext cx="3052800" cy="25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5"/>
          <p:cNvPicPr preferRelativeResize="0"/>
          <p:nvPr/>
        </p:nvPicPr>
        <p:blipFill rotWithShape="1">
          <a:blip r:embed="rId4">
            <a:alphaModFix/>
          </a:blip>
          <a:srcRect b="0" l="2162" r="2152" t="0"/>
          <a:stretch/>
        </p:blipFill>
        <p:spPr>
          <a:xfrm>
            <a:off x="6070013" y="2324375"/>
            <a:ext cx="3052800" cy="25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52800" y="2324375"/>
            <a:ext cx="3052800" cy="25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5"/>
          <p:cNvSpPr txBox="1"/>
          <p:nvPr/>
        </p:nvSpPr>
        <p:spPr>
          <a:xfrm>
            <a:off x="7303625" y="1262950"/>
            <a:ext cx="184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Cambio población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6"/>
          <p:cNvSpPr txBox="1"/>
          <p:nvPr/>
        </p:nvSpPr>
        <p:spPr>
          <a:xfrm>
            <a:off x="261650" y="334700"/>
            <a:ext cx="3461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Método selección: Boltzmann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Población: 100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Probabilidad mutación: </a:t>
            </a: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0.5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36"/>
          <p:cNvSpPr txBox="1"/>
          <p:nvPr/>
        </p:nvSpPr>
        <p:spPr>
          <a:xfrm>
            <a:off x="908275" y="1924175"/>
            <a:ext cx="144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Uniforme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p36"/>
          <p:cNvSpPr txBox="1"/>
          <p:nvPr/>
        </p:nvSpPr>
        <p:spPr>
          <a:xfrm>
            <a:off x="3865025" y="187407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Simple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" name="Google Shape;301;p36"/>
          <p:cNvSpPr txBox="1"/>
          <p:nvPr/>
        </p:nvSpPr>
        <p:spPr>
          <a:xfrm>
            <a:off x="6673575" y="1874075"/>
            <a:ext cx="227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múltiple: 4 puntos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p36"/>
          <p:cNvSpPr txBox="1"/>
          <p:nvPr/>
        </p:nvSpPr>
        <p:spPr>
          <a:xfrm>
            <a:off x="4301500" y="235300"/>
            <a:ext cx="45852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Parámetros: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●"/>
            </a:pPr>
            <a:r>
              <a:rPr lang="e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Temp Inicial: 40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●"/>
            </a:pPr>
            <a:r>
              <a:rPr lang="e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Temp Final: 5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●"/>
            </a:pPr>
            <a:r>
              <a:rPr lang="e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Constante: 0.3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3" name="Google Shape;303;p36"/>
          <p:cNvPicPr preferRelativeResize="0"/>
          <p:nvPr/>
        </p:nvPicPr>
        <p:blipFill rotWithShape="1">
          <a:blip r:embed="rId3">
            <a:alphaModFix/>
          </a:blip>
          <a:srcRect b="0" l="2162" r="2152" t="0"/>
          <a:stretch/>
        </p:blipFill>
        <p:spPr>
          <a:xfrm>
            <a:off x="0" y="2324375"/>
            <a:ext cx="3052800" cy="25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6"/>
          <p:cNvPicPr preferRelativeResize="0"/>
          <p:nvPr/>
        </p:nvPicPr>
        <p:blipFill rotWithShape="1">
          <a:blip r:embed="rId4">
            <a:alphaModFix/>
          </a:blip>
          <a:srcRect b="0" l="2162" r="2152" t="0"/>
          <a:stretch/>
        </p:blipFill>
        <p:spPr>
          <a:xfrm>
            <a:off x="3017213" y="2324375"/>
            <a:ext cx="3052800" cy="25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6"/>
          <p:cNvPicPr preferRelativeResize="0"/>
          <p:nvPr/>
        </p:nvPicPr>
        <p:blipFill rotWithShape="1">
          <a:blip r:embed="rId5">
            <a:alphaModFix/>
          </a:blip>
          <a:srcRect b="0" l="2162" r="2152" t="0"/>
          <a:stretch/>
        </p:blipFill>
        <p:spPr>
          <a:xfrm>
            <a:off x="6070013" y="2324375"/>
            <a:ext cx="3052800" cy="25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6"/>
          <p:cNvSpPr txBox="1"/>
          <p:nvPr/>
        </p:nvSpPr>
        <p:spPr>
          <a:xfrm>
            <a:off x="7331775" y="1262950"/>
            <a:ext cx="181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Cambio mutación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7"/>
          <p:cNvSpPr txBox="1"/>
          <p:nvPr/>
        </p:nvSpPr>
        <p:spPr>
          <a:xfrm>
            <a:off x="261700" y="235300"/>
            <a:ext cx="45060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Método selección: Truncada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Población: 100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Probabilidad mutación: 0.005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37"/>
          <p:cNvSpPr txBox="1"/>
          <p:nvPr/>
        </p:nvSpPr>
        <p:spPr>
          <a:xfrm>
            <a:off x="908275" y="1924175"/>
            <a:ext cx="144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Uniforme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p37"/>
          <p:cNvSpPr txBox="1"/>
          <p:nvPr/>
        </p:nvSpPr>
        <p:spPr>
          <a:xfrm>
            <a:off x="3865025" y="187407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Simple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37"/>
          <p:cNvSpPr txBox="1"/>
          <p:nvPr/>
        </p:nvSpPr>
        <p:spPr>
          <a:xfrm>
            <a:off x="6673575" y="1874075"/>
            <a:ext cx="227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múltiple: 4 puntos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37"/>
          <p:cNvSpPr txBox="1"/>
          <p:nvPr/>
        </p:nvSpPr>
        <p:spPr>
          <a:xfrm>
            <a:off x="5177650" y="426550"/>
            <a:ext cx="3709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Parámetros:</a:t>
            </a:r>
            <a:endParaRPr sz="11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●"/>
            </a:pPr>
            <a:r>
              <a:rPr lang="e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35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6" name="Google Shape;316;p37"/>
          <p:cNvPicPr preferRelativeResize="0"/>
          <p:nvPr/>
        </p:nvPicPr>
        <p:blipFill rotWithShape="1">
          <a:blip r:embed="rId3">
            <a:alphaModFix/>
          </a:blip>
          <a:srcRect b="0" l="2162" r="2152" t="0"/>
          <a:stretch/>
        </p:blipFill>
        <p:spPr>
          <a:xfrm>
            <a:off x="0" y="2324375"/>
            <a:ext cx="3052800" cy="25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7"/>
          <p:cNvPicPr preferRelativeResize="0"/>
          <p:nvPr/>
        </p:nvPicPr>
        <p:blipFill rotWithShape="1">
          <a:blip r:embed="rId4">
            <a:alphaModFix/>
          </a:blip>
          <a:srcRect b="0" l="2162" r="2152" t="0"/>
          <a:stretch/>
        </p:blipFill>
        <p:spPr>
          <a:xfrm>
            <a:off x="3045588" y="2324375"/>
            <a:ext cx="3052800" cy="25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7"/>
          <p:cNvPicPr preferRelativeResize="0"/>
          <p:nvPr/>
        </p:nvPicPr>
        <p:blipFill rotWithShape="1">
          <a:blip r:embed="rId5">
            <a:alphaModFix/>
          </a:blip>
          <a:srcRect b="0" l="2162" r="2152" t="0"/>
          <a:stretch/>
        </p:blipFill>
        <p:spPr>
          <a:xfrm>
            <a:off x="6091188" y="2324375"/>
            <a:ext cx="3052800" cy="25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8"/>
          <p:cNvSpPr txBox="1"/>
          <p:nvPr/>
        </p:nvSpPr>
        <p:spPr>
          <a:xfrm>
            <a:off x="261700" y="235300"/>
            <a:ext cx="4506000" cy="1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Método selección: Truncada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Población: 100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Probabilidad mutación: 0.005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38"/>
          <p:cNvSpPr txBox="1"/>
          <p:nvPr/>
        </p:nvSpPr>
        <p:spPr>
          <a:xfrm>
            <a:off x="908275" y="1924175"/>
            <a:ext cx="144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Uniforme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8"/>
          <p:cNvSpPr txBox="1"/>
          <p:nvPr/>
        </p:nvSpPr>
        <p:spPr>
          <a:xfrm>
            <a:off x="3865025" y="187407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Simple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8"/>
          <p:cNvSpPr txBox="1"/>
          <p:nvPr/>
        </p:nvSpPr>
        <p:spPr>
          <a:xfrm>
            <a:off x="6673575" y="1874075"/>
            <a:ext cx="227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múltiple: 4 puntos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8"/>
          <p:cNvSpPr txBox="1"/>
          <p:nvPr/>
        </p:nvSpPr>
        <p:spPr>
          <a:xfrm>
            <a:off x="5177650" y="426550"/>
            <a:ext cx="3709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Parámetros:</a:t>
            </a:r>
            <a:endParaRPr sz="11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●"/>
            </a:pPr>
            <a:r>
              <a:rPr lang="e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k: 35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8" name="Google Shape;328;p38"/>
          <p:cNvPicPr preferRelativeResize="0"/>
          <p:nvPr/>
        </p:nvPicPr>
        <p:blipFill rotWithShape="1">
          <a:blip r:embed="rId3">
            <a:alphaModFix/>
          </a:blip>
          <a:srcRect b="0" l="2162" r="2152" t="0"/>
          <a:stretch/>
        </p:blipFill>
        <p:spPr>
          <a:xfrm>
            <a:off x="0" y="2324375"/>
            <a:ext cx="3052800" cy="25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8"/>
          <p:cNvPicPr preferRelativeResize="0"/>
          <p:nvPr/>
        </p:nvPicPr>
        <p:blipFill rotWithShape="1">
          <a:blip r:embed="rId4">
            <a:alphaModFix/>
          </a:blip>
          <a:srcRect b="0" l="2162" r="2152" t="0"/>
          <a:stretch/>
        </p:blipFill>
        <p:spPr>
          <a:xfrm>
            <a:off x="3045588" y="2324375"/>
            <a:ext cx="3052800" cy="25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8"/>
          <p:cNvPicPr preferRelativeResize="0"/>
          <p:nvPr/>
        </p:nvPicPr>
        <p:blipFill rotWithShape="1">
          <a:blip r:embed="rId5">
            <a:alphaModFix/>
          </a:blip>
          <a:srcRect b="0" l="2162" r="2152" t="0"/>
          <a:stretch/>
        </p:blipFill>
        <p:spPr>
          <a:xfrm>
            <a:off x="6091188" y="2324375"/>
            <a:ext cx="3052800" cy="25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8"/>
          <p:cNvSpPr txBox="1"/>
          <p:nvPr/>
        </p:nvSpPr>
        <p:spPr>
          <a:xfrm>
            <a:off x="6876550" y="1262950"/>
            <a:ext cx="227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Primeras generaciones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9"/>
          <p:cNvSpPr txBox="1"/>
          <p:nvPr/>
        </p:nvSpPr>
        <p:spPr>
          <a:xfrm>
            <a:off x="261700" y="235300"/>
            <a:ext cx="4506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Método selección: Truncada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Población: </a:t>
            </a:r>
            <a:r>
              <a:rPr b="1"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Probabilidad mutación: </a:t>
            </a: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0.005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7" name="Google Shape;337;p39"/>
          <p:cNvSpPr txBox="1"/>
          <p:nvPr/>
        </p:nvSpPr>
        <p:spPr>
          <a:xfrm>
            <a:off x="908275" y="1924175"/>
            <a:ext cx="144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Uniforme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" name="Google Shape;338;p39"/>
          <p:cNvSpPr txBox="1"/>
          <p:nvPr/>
        </p:nvSpPr>
        <p:spPr>
          <a:xfrm>
            <a:off x="3865025" y="187407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Simple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39"/>
          <p:cNvSpPr txBox="1"/>
          <p:nvPr/>
        </p:nvSpPr>
        <p:spPr>
          <a:xfrm>
            <a:off x="6673575" y="1874075"/>
            <a:ext cx="227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múltiple: 4 puntos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0" name="Google Shape;340;p39"/>
          <p:cNvSpPr txBox="1"/>
          <p:nvPr/>
        </p:nvSpPr>
        <p:spPr>
          <a:xfrm>
            <a:off x="5177650" y="426550"/>
            <a:ext cx="3709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Parámetros:</a:t>
            </a:r>
            <a:endParaRPr sz="11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●"/>
            </a:pPr>
            <a:r>
              <a:rPr lang="e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k: 3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1" name="Google Shape;341;p39"/>
          <p:cNvPicPr preferRelativeResize="0"/>
          <p:nvPr/>
        </p:nvPicPr>
        <p:blipFill rotWithShape="1">
          <a:blip r:embed="rId3">
            <a:alphaModFix/>
          </a:blip>
          <a:srcRect b="0" l="2162" r="2152" t="0"/>
          <a:stretch/>
        </p:blipFill>
        <p:spPr>
          <a:xfrm>
            <a:off x="0" y="2324375"/>
            <a:ext cx="3052800" cy="25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9"/>
          <p:cNvPicPr preferRelativeResize="0"/>
          <p:nvPr/>
        </p:nvPicPr>
        <p:blipFill rotWithShape="1">
          <a:blip r:embed="rId4">
            <a:alphaModFix/>
          </a:blip>
          <a:srcRect b="0" l="2162" r="2152" t="0"/>
          <a:stretch/>
        </p:blipFill>
        <p:spPr>
          <a:xfrm>
            <a:off x="3045588" y="2324375"/>
            <a:ext cx="3052800" cy="25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9"/>
          <p:cNvPicPr preferRelativeResize="0"/>
          <p:nvPr/>
        </p:nvPicPr>
        <p:blipFill rotWithShape="1">
          <a:blip r:embed="rId5">
            <a:alphaModFix/>
          </a:blip>
          <a:srcRect b="0" l="2162" r="2152" t="0"/>
          <a:stretch/>
        </p:blipFill>
        <p:spPr>
          <a:xfrm>
            <a:off x="6091188" y="2324375"/>
            <a:ext cx="3052800" cy="25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9"/>
          <p:cNvSpPr txBox="1"/>
          <p:nvPr/>
        </p:nvSpPr>
        <p:spPr>
          <a:xfrm>
            <a:off x="7303625" y="1262950"/>
            <a:ext cx="184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Cambio población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0"/>
          <p:cNvSpPr txBox="1"/>
          <p:nvPr/>
        </p:nvSpPr>
        <p:spPr>
          <a:xfrm>
            <a:off x="261700" y="235300"/>
            <a:ext cx="4506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Método selección: Truncada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Población: 100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Probabilidad mutación: </a:t>
            </a:r>
            <a:r>
              <a:rPr b="1"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0.5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0" name="Google Shape;350;p40"/>
          <p:cNvSpPr txBox="1"/>
          <p:nvPr/>
        </p:nvSpPr>
        <p:spPr>
          <a:xfrm>
            <a:off x="908275" y="1924175"/>
            <a:ext cx="144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Uniforme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1" name="Google Shape;351;p40"/>
          <p:cNvSpPr txBox="1"/>
          <p:nvPr/>
        </p:nvSpPr>
        <p:spPr>
          <a:xfrm>
            <a:off x="3865025" y="187407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Simple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2" name="Google Shape;352;p40"/>
          <p:cNvSpPr txBox="1"/>
          <p:nvPr/>
        </p:nvSpPr>
        <p:spPr>
          <a:xfrm>
            <a:off x="6673575" y="1874075"/>
            <a:ext cx="227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múltiple: 4 puntos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" name="Google Shape;353;p40"/>
          <p:cNvSpPr txBox="1"/>
          <p:nvPr/>
        </p:nvSpPr>
        <p:spPr>
          <a:xfrm>
            <a:off x="5177650" y="426550"/>
            <a:ext cx="3709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Parámetros:</a:t>
            </a:r>
            <a:endParaRPr sz="1100">
              <a:solidFill>
                <a:srgbClr val="A9B7C6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Roboto"/>
              <a:buChar char="●"/>
            </a:pPr>
            <a:r>
              <a:rPr lang="e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k: 3</a:t>
            </a:r>
            <a:r>
              <a:rPr lang="es" sz="17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sz="17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54" name="Google Shape;354;p40"/>
          <p:cNvPicPr preferRelativeResize="0"/>
          <p:nvPr/>
        </p:nvPicPr>
        <p:blipFill rotWithShape="1">
          <a:blip r:embed="rId3">
            <a:alphaModFix/>
          </a:blip>
          <a:srcRect b="0" l="2162" r="2152" t="0"/>
          <a:stretch/>
        </p:blipFill>
        <p:spPr>
          <a:xfrm>
            <a:off x="0" y="2324375"/>
            <a:ext cx="3052800" cy="25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0"/>
          <p:cNvPicPr preferRelativeResize="0"/>
          <p:nvPr/>
        </p:nvPicPr>
        <p:blipFill rotWithShape="1">
          <a:blip r:embed="rId4">
            <a:alphaModFix/>
          </a:blip>
          <a:srcRect b="0" l="2162" r="2152" t="0"/>
          <a:stretch/>
        </p:blipFill>
        <p:spPr>
          <a:xfrm>
            <a:off x="3045588" y="2324375"/>
            <a:ext cx="3052800" cy="25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0"/>
          <p:cNvPicPr preferRelativeResize="0"/>
          <p:nvPr/>
        </p:nvPicPr>
        <p:blipFill rotWithShape="1">
          <a:blip r:embed="rId5">
            <a:alphaModFix/>
          </a:blip>
          <a:srcRect b="0" l="2162" r="2152" t="0"/>
          <a:stretch/>
        </p:blipFill>
        <p:spPr>
          <a:xfrm>
            <a:off x="6091188" y="2324375"/>
            <a:ext cx="3052800" cy="25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0"/>
          <p:cNvSpPr txBox="1"/>
          <p:nvPr/>
        </p:nvSpPr>
        <p:spPr>
          <a:xfrm>
            <a:off x="7296600" y="1288763"/>
            <a:ext cx="184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Cambio mutación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8" name="Google Shape;358;p40"/>
          <p:cNvSpPr txBox="1"/>
          <p:nvPr/>
        </p:nvSpPr>
        <p:spPr>
          <a:xfrm>
            <a:off x="7296600" y="920688"/>
            <a:ext cx="184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Sin solución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1"/>
          <p:cNvSpPr txBox="1"/>
          <p:nvPr/>
        </p:nvSpPr>
        <p:spPr>
          <a:xfrm>
            <a:off x="261700" y="235300"/>
            <a:ext cx="4506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Método selección: Rank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Población: 100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Probabilidad mutación: 0.005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" name="Google Shape;364;p41"/>
          <p:cNvSpPr txBox="1"/>
          <p:nvPr/>
        </p:nvSpPr>
        <p:spPr>
          <a:xfrm>
            <a:off x="908275" y="1924175"/>
            <a:ext cx="144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Uniforme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5" name="Google Shape;365;p41"/>
          <p:cNvSpPr txBox="1"/>
          <p:nvPr/>
        </p:nvSpPr>
        <p:spPr>
          <a:xfrm>
            <a:off x="3865025" y="187407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Simple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6" name="Google Shape;366;p41"/>
          <p:cNvSpPr txBox="1"/>
          <p:nvPr/>
        </p:nvSpPr>
        <p:spPr>
          <a:xfrm>
            <a:off x="6673575" y="1874075"/>
            <a:ext cx="227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múltiple: 4 puntos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7" name="Google Shape;367;p41"/>
          <p:cNvPicPr preferRelativeResize="0"/>
          <p:nvPr/>
        </p:nvPicPr>
        <p:blipFill rotWithShape="1">
          <a:blip r:embed="rId3">
            <a:alphaModFix/>
          </a:blip>
          <a:srcRect b="0" l="2162" r="2152" t="0"/>
          <a:stretch/>
        </p:blipFill>
        <p:spPr>
          <a:xfrm>
            <a:off x="0" y="2324375"/>
            <a:ext cx="3052800" cy="25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1"/>
          <p:cNvPicPr preferRelativeResize="0"/>
          <p:nvPr/>
        </p:nvPicPr>
        <p:blipFill rotWithShape="1">
          <a:blip r:embed="rId4">
            <a:alphaModFix/>
          </a:blip>
          <a:srcRect b="0" l="2162" r="2152" t="0"/>
          <a:stretch/>
        </p:blipFill>
        <p:spPr>
          <a:xfrm>
            <a:off x="3045588" y="2324375"/>
            <a:ext cx="3052800" cy="25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6338" y="2324375"/>
            <a:ext cx="3052800" cy="25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</a:t>
            </a:r>
            <a:endParaRPr/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640775" y="2234075"/>
            <a:ext cx="7594200" cy="24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❖"/>
            </a:pPr>
            <a:r>
              <a:rPr lang="es" sz="2400">
                <a:solidFill>
                  <a:srgbClr val="434343"/>
                </a:solidFill>
              </a:rPr>
              <a:t>Realizado en Python.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❖"/>
            </a:pPr>
            <a:r>
              <a:rPr lang="es" sz="2400">
                <a:solidFill>
                  <a:srgbClr val="434343"/>
                </a:solidFill>
              </a:rPr>
              <a:t>Gráficos</a:t>
            </a:r>
            <a:r>
              <a:rPr lang="es" sz="2400">
                <a:solidFill>
                  <a:srgbClr val="434343"/>
                </a:solidFill>
              </a:rPr>
              <a:t> realizados utilizando la </a:t>
            </a:r>
            <a:r>
              <a:rPr lang="es" sz="2400">
                <a:solidFill>
                  <a:srgbClr val="434343"/>
                </a:solidFill>
              </a:rPr>
              <a:t>librería </a:t>
            </a:r>
            <a:r>
              <a:rPr lang="es" sz="2400">
                <a:solidFill>
                  <a:srgbClr val="434343"/>
                </a:solidFill>
              </a:rPr>
              <a:t>matplotlib.</a:t>
            </a:r>
            <a:endParaRPr sz="24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2"/>
          <p:cNvSpPr txBox="1"/>
          <p:nvPr/>
        </p:nvSpPr>
        <p:spPr>
          <a:xfrm>
            <a:off x="261700" y="235300"/>
            <a:ext cx="4506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Método selección: Rank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Población: 100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Probabilidad mutación: 0.005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42"/>
          <p:cNvSpPr txBox="1"/>
          <p:nvPr/>
        </p:nvSpPr>
        <p:spPr>
          <a:xfrm>
            <a:off x="908275" y="1924175"/>
            <a:ext cx="144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Uniforme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" name="Google Shape;376;p42"/>
          <p:cNvSpPr txBox="1"/>
          <p:nvPr/>
        </p:nvSpPr>
        <p:spPr>
          <a:xfrm>
            <a:off x="3865025" y="187407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Simple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7" name="Google Shape;377;p42"/>
          <p:cNvSpPr txBox="1"/>
          <p:nvPr/>
        </p:nvSpPr>
        <p:spPr>
          <a:xfrm>
            <a:off x="6673575" y="1874075"/>
            <a:ext cx="227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múltiple: 4 puntos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8" name="Google Shape;378;p42"/>
          <p:cNvPicPr preferRelativeResize="0"/>
          <p:nvPr/>
        </p:nvPicPr>
        <p:blipFill rotWithShape="1">
          <a:blip r:embed="rId3">
            <a:alphaModFix/>
          </a:blip>
          <a:srcRect b="0" l="2162" r="2152" t="0"/>
          <a:stretch/>
        </p:blipFill>
        <p:spPr>
          <a:xfrm>
            <a:off x="0" y="2324375"/>
            <a:ext cx="3052800" cy="25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2"/>
          <p:cNvPicPr preferRelativeResize="0"/>
          <p:nvPr/>
        </p:nvPicPr>
        <p:blipFill rotWithShape="1">
          <a:blip r:embed="rId4">
            <a:alphaModFix/>
          </a:blip>
          <a:srcRect b="0" l="2162" r="2152" t="0"/>
          <a:stretch/>
        </p:blipFill>
        <p:spPr>
          <a:xfrm>
            <a:off x="3045588" y="2324375"/>
            <a:ext cx="3052800" cy="25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2"/>
          <p:cNvPicPr preferRelativeResize="0"/>
          <p:nvPr/>
        </p:nvPicPr>
        <p:blipFill rotWithShape="1">
          <a:blip r:embed="rId5">
            <a:alphaModFix/>
          </a:blip>
          <a:srcRect b="0" l="2162" r="2152" t="0"/>
          <a:stretch/>
        </p:blipFill>
        <p:spPr>
          <a:xfrm>
            <a:off x="6098388" y="2324375"/>
            <a:ext cx="3052800" cy="25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2"/>
          <p:cNvSpPr txBox="1"/>
          <p:nvPr/>
        </p:nvSpPr>
        <p:spPr>
          <a:xfrm>
            <a:off x="6876550" y="1262950"/>
            <a:ext cx="227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Primeras generaciones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3"/>
          <p:cNvSpPr txBox="1"/>
          <p:nvPr/>
        </p:nvSpPr>
        <p:spPr>
          <a:xfrm>
            <a:off x="261700" y="235300"/>
            <a:ext cx="4506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Método selección: Rank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Población: </a:t>
            </a:r>
            <a:r>
              <a:rPr b="1"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10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Probabilidad mutación: 0.005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7" name="Google Shape;387;p43"/>
          <p:cNvSpPr txBox="1"/>
          <p:nvPr/>
        </p:nvSpPr>
        <p:spPr>
          <a:xfrm>
            <a:off x="908275" y="1924175"/>
            <a:ext cx="144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Uniforme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8" name="Google Shape;388;p43"/>
          <p:cNvSpPr txBox="1"/>
          <p:nvPr/>
        </p:nvSpPr>
        <p:spPr>
          <a:xfrm>
            <a:off x="3865025" y="187407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Simple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" name="Google Shape;389;p43"/>
          <p:cNvSpPr txBox="1"/>
          <p:nvPr/>
        </p:nvSpPr>
        <p:spPr>
          <a:xfrm>
            <a:off x="6673575" y="1874075"/>
            <a:ext cx="227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múltiple: 4 puntos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0" name="Google Shape;390;p43"/>
          <p:cNvPicPr preferRelativeResize="0"/>
          <p:nvPr/>
        </p:nvPicPr>
        <p:blipFill rotWithShape="1">
          <a:blip r:embed="rId3">
            <a:alphaModFix/>
          </a:blip>
          <a:srcRect b="0" l="2162" r="2152" t="0"/>
          <a:stretch/>
        </p:blipFill>
        <p:spPr>
          <a:xfrm>
            <a:off x="0" y="2324375"/>
            <a:ext cx="3052800" cy="25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3"/>
          <p:cNvPicPr preferRelativeResize="0"/>
          <p:nvPr/>
        </p:nvPicPr>
        <p:blipFill rotWithShape="1">
          <a:blip r:embed="rId4">
            <a:alphaModFix/>
          </a:blip>
          <a:srcRect b="0" l="2162" r="2152" t="0"/>
          <a:stretch/>
        </p:blipFill>
        <p:spPr>
          <a:xfrm>
            <a:off x="3045588" y="2324375"/>
            <a:ext cx="3052800" cy="25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3"/>
          <p:cNvPicPr preferRelativeResize="0"/>
          <p:nvPr/>
        </p:nvPicPr>
        <p:blipFill rotWithShape="1">
          <a:blip r:embed="rId5">
            <a:alphaModFix/>
          </a:blip>
          <a:srcRect b="0" l="2162" r="2152" t="0"/>
          <a:stretch/>
        </p:blipFill>
        <p:spPr>
          <a:xfrm>
            <a:off x="6098388" y="2324375"/>
            <a:ext cx="3052800" cy="25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3"/>
          <p:cNvSpPr txBox="1"/>
          <p:nvPr/>
        </p:nvSpPr>
        <p:spPr>
          <a:xfrm>
            <a:off x="7303625" y="1262950"/>
            <a:ext cx="184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Cambio población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4"/>
          <p:cNvSpPr txBox="1"/>
          <p:nvPr/>
        </p:nvSpPr>
        <p:spPr>
          <a:xfrm>
            <a:off x="261700" y="235300"/>
            <a:ext cx="4506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Método selección: Rank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Población: 100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Probabilidad mutación: </a:t>
            </a:r>
            <a:r>
              <a:rPr b="1"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0.5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44"/>
          <p:cNvSpPr txBox="1"/>
          <p:nvPr/>
        </p:nvSpPr>
        <p:spPr>
          <a:xfrm>
            <a:off x="908275" y="1924175"/>
            <a:ext cx="144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Uniforme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44"/>
          <p:cNvSpPr txBox="1"/>
          <p:nvPr/>
        </p:nvSpPr>
        <p:spPr>
          <a:xfrm>
            <a:off x="3865025" y="187407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Simple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44"/>
          <p:cNvSpPr txBox="1"/>
          <p:nvPr/>
        </p:nvSpPr>
        <p:spPr>
          <a:xfrm>
            <a:off x="6673575" y="1874075"/>
            <a:ext cx="227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múltiple: 4 puntos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2" name="Google Shape;402;p44"/>
          <p:cNvPicPr preferRelativeResize="0"/>
          <p:nvPr/>
        </p:nvPicPr>
        <p:blipFill rotWithShape="1">
          <a:blip r:embed="rId3">
            <a:alphaModFix/>
          </a:blip>
          <a:srcRect b="0" l="2162" r="2152" t="0"/>
          <a:stretch/>
        </p:blipFill>
        <p:spPr>
          <a:xfrm>
            <a:off x="0" y="2324375"/>
            <a:ext cx="3052800" cy="25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4"/>
          <p:cNvPicPr preferRelativeResize="0"/>
          <p:nvPr/>
        </p:nvPicPr>
        <p:blipFill rotWithShape="1">
          <a:blip r:embed="rId4">
            <a:alphaModFix/>
          </a:blip>
          <a:srcRect b="0" l="2162" r="2152" t="0"/>
          <a:stretch/>
        </p:blipFill>
        <p:spPr>
          <a:xfrm>
            <a:off x="3045588" y="2324375"/>
            <a:ext cx="3052800" cy="25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4"/>
          <p:cNvPicPr preferRelativeResize="0"/>
          <p:nvPr/>
        </p:nvPicPr>
        <p:blipFill rotWithShape="1">
          <a:blip r:embed="rId5">
            <a:alphaModFix/>
          </a:blip>
          <a:srcRect b="0" l="2162" r="2152" t="0"/>
          <a:stretch/>
        </p:blipFill>
        <p:spPr>
          <a:xfrm>
            <a:off x="6098388" y="2324375"/>
            <a:ext cx="3052800" cy="25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4"/>
          <p:cNvSpPr txBox="1"/>
          <p:nvPr/>
        </p:nvSpPr>
        <p:spPr>
          <a:xfrm>
            <a:off x="7303625" y="1262950"/>
            <a:ext cx="184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Cambio mutación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6" name="Google Shape;406;p44"/>
          <p:cNvSpPr txBox="1"/>
          <p:nvPr/>
        </p:nvSpPr>
        <p:spPr>
          <a:xfrm>
            <a:off x="7303625" y="941088"/>
            <a:ext cx="184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Sin solución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Métodos de </a:t>
            </a:r>
            <a:r>
              <a:rPr lang="es"/>
              <a:t>Selección</a:t>
            </a:r>
            <a:r>
              <a:rPr lang="es"/>
              <a:t> Utilizados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471900" y="2222125"/>
            <a:ext cx="8222100" cy="22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s" sz="2000"/>
              <a:t>Elite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s" sz="2000"/>
              <a:t>Ruleta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s" sz="2000"/>
              <a:t>Rank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s" sz="2000"/>
              <a:t>Compe</a:t>
            </a:r>
            <a:r>
              <a:rPr lang="es" sz="2000"/>
              <a:t>titiva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s" sz="2000"/>
              <a:t>Boltzmann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➔"/>
            </a:pPr>
            <a:r>
              <a:rPr lang="es" sz="2000"/>
              <a:t>Truncada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Métodos</a:t>
            </a:r>
            <a:r>
              <a:rPr lang="es"/>
              <a:t> de Cruza Implementados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471900" y="2031625"/>
            <a:ext cx="8222100" cy="25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★"/>
            </a:pPr>
            <a:r>
              <a:rPr lang="es" sz="2000"/>
              <a:t>Cruza simple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★"/>
            </a:pPr>
            <a:r>
              <a:rPr lang="es" sz="2000"/>
              <a:t>Cruza mú</a:t>
            </a:r>
            <a:r>
              <a:rPr lang="es" sz="2000"/>
              <a:t>ltiple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★"/>
            </a:pPr>
            <a:r>
              <a:rPr lang="es" sz="2000"/>
              <a:t>Cruza uniforme</a:t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Función de fitness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471900" y="2405825"/>
            <a:ext cx="8222100" cy="171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Se retorna el beneficio total si el peso es válido. Caso contrario, se retorna beneficio / peso donde el nuevo peso es:</a:t>
            </a:r>
            <a:endParaRPr sz="2000"/>
          </a:p>
          <a:p>
            <a:pPr indent="457200" lvl="0" marL="1828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000"/>
              <a:t>peso * (peso - peso máximo)</a:t>
            </a:r>
            <a:endParaRPr sz="1000">
              <a:solidFill>
                <a:srgbClr val="2B2B2B"/>
              </a:solidFill>
              <a:highlight>
                <a:srgbClr val="2728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Criterios de corte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471900" y="2041825"/>
            <a:ext cx="8222100" cy="25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★"/>
            </a:pPr>
            <a:r>
              <a:rPr lang="es" sz="2000"/>
              <a:t>Limite de tiempo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★"/>
            </a:pPr>
            <a:r>
              <a:rPr lang="es" sz="2000"/>
              <a:t>Cantidad de generaciones 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★"/>
            </a:pPr>
            <a:r>
              <a:rPr lang="es" sz="2000"/>
              <a:t>Solución aceptable 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★"/>
            </a:pPr>
            <a:r>
              <a:rPr lang="es" sz="2000"/>
              <a:t>Estructura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★"/>
            </a:pPr>
            <a:r>
              <a:rPr lang="es" sz="2000"/>
              <a:t>Contenido</a:t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460950" y="257175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600">
                <a:solidFill>
                  <a:srgbClr val="000000"/>
                </a:solidFill>
              </a:rPr>
              <a:t>Conclusiones y resultados</a:t>
            </a:r>
            <a:endParaRPr sz="4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/>
        </p:nvSpPr>
        <p:spPr>
          <a:xfrm>
            <a:off x="382875" y="300825"/>
            <a:ext cx="6290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Método </a:t>
            </a: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selección</a:t>
            </a: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Elite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oblación:</a:t>
            </a: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100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Probabilidad </a:t>
            </a: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mutación</a:t>
            </a:r>
            <a:r>
              <a:rPr lang="es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 0.005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p21"/>
          <p:cNvSpPr txBox="1"/>
          <p:nvPr/>
        </p:nvSpPr>
        <p:spPr>
          <a:xfrm>
            <a:off x="908275" y="1924175"/>
            <a:ext cx="144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Uniforme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21"/>
          <p:cNvSpPr txBox="1"/>
          <p:nvPr/>
        </p:nvSpPr>
        <p:spPr>
          <a:xfrm>
            <a:off x="3865025" y="1874075"/>
            <a:ext cx="1357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Simple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" name="Google Shape;118;p21"/>
          <p:cNvSpPr txBox="1"/>
          <p:nvPr/>
        </p:nvSpPr>
        <p:spPr>
          <a:xfrm>
            <a:off x="6673575" y="1874075"/>
            <a:ext cx="227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Cruza </a:t>
            </a:r>
            <a:r>
              <a:rPr lang="es">
                <a:latin typeface="Roboto"/>
                <a:ea typeface="Roboto"/>
                <a:cs typeface="Roboto"/>
                <a:sym typeface="Roboto"/>
              </a:rPr>
              <a:t>múltiple</a:t>
            </a:r>
            <a:r>
              <a:rPr lang="es">
                <a:latin typeface="Roboto"/>
                <a:ea typeface="Roboto"/>
                <a:cs typeface="Roboto"/>
                <a:sym typeface="Roboto"/>
              </a:rPr>
              <a:t>: 4 </a:t>
            </a:r>
            <a:r>
              <a:rPr lang="es">
                <a:latin typeface="Roboto"/>
                <a:ea typeface="Roboto"/>
                <a:cs typeface="Roboto"/>
                <a:sym typeface="Roboto"/>
              </a:rPr>
              <a:t>puntos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6875" y="2324375"/>
            <a:ext cx="3052800" cy="25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2324375"/>
            <a:ext cx="3052800" cy="25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5588" y="2324375"/>
            <a:ext cx="3052800" cy="255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